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  <p:sldMasterId id="2147483700" r:id="rId3"/>
  </p:sldMasterIdLst>
  <p:notesMasterIdLst>
    <p:notesMasterId r:id="rId31"/>
  </p:notesMasterIdLst>
  <p:sldIdLst>
    <p:sldId id="319" r:id="rId4"/>
    <p:sldId id="266" r:id="rId5"/>
    <p:sldId id="286" r:id="rId6"/>
    <p:sldId id="294" r:id="rId7"/>
    <p:sldId id="302" r:id="rId8"/>
    <p:sldId id="301" r:id="rId9"/>
    <p:sldId id="300" r:id="rId10"/>
    <p:sldId id="299" r:id="rId11"/>
    <p:sldId id="298" r:id="rId12"/>
    <p:sldId id="297" r:id="rId13"/>
    <p:sldId id="296" r:id="rId14"/>
    <p:sldId id="305" r:id="rId15"/>
    <p:sldId id="321" r:id="rId16"/>
    <p:sldId id="303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7" r:id="rId27"/>
    <p:sldId id="322" r:id="rId28"/>
    <p:sldId id="315" r:id="rId29"/>
    <p:sldId id="320" r:id="rId30"/>
  </p:sldIdLst>
  <p:sldSz cx="12192000" cy="6858000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48" autoAdjust="0"/>
    <p:restoredTop sz="90929"/>
  </p:normalViewPr>
  <p:slideViewPr>
    <p:cSldViewPr>
      <p:cViewPr varScale="1">
        <p:scale>
          <a:sx n="115" d="100"/>
          <a:sy n="115" d="100"/>
        </p:scale>
        <p:origin x="438" y="102"/>
      </p:cViewPr>
      <p:guideLst>
        <p:guide orient="horz" pos="2160"/>
        <p:guide pos="384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8868C-8A1D-4A19-AEB2-753223760D24}" type="datetimeFigureOut">
              <a:rPr lang="zh-TW" altLang="en-US" smtClean="0"/>
              <a:t>2023/7/28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7EA7A-BD1E-4B9B-A620-9F47BFD159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761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2FC5E-CB1C-411D-853A-1654E578EB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179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52CA2-57B1-4CBB-A691-38269C25186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39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918BC-89E0-4B17-85D2-25DC0DC243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5899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E6572-54C4-4B31-99DF-E395345272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8841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2FC5E-CB1C-411D-853A-1654E578EBD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3855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A4A45-9B55-47D4-BC6C-0E3DAE2A4F4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5882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E22B1-FBB9-4DEE-830E-86EE6AD552E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7508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75040-5607-4594-B21D-777422FEA4E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7480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066C4-3018-477C-B16D-4D4074A8ABE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7699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53169-98EB-4BA5-B91B-40F628FFCCC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6538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F0B75-1F17-4FBC-9754-65A23780340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8887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A4A45-9B55-47D4-BC6C-0E3DAE2A4F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4041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0E5BD-D76E-4C09-9A7B-4939D817C05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2332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6BA71-534E-434E-A246-5EAFC8D493F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3029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52CA2-57B1-4CBB-A691-38269C25186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554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918BC-89E0-4B17-85D2-25DC0DC2430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6741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E6572-54C4-4B31-99DF-E3953452725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9391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F3A0C-3DDE-4EED-B217-69FA2455075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8180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400EA-446B-42AE-B545-F22571CC7A5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7293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9816C-3311-46B8-82C5-4CD35F4CCD6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0203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F4458-CDE6-4F3B-98E4-1129BF656CF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8058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6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E0314-E86A-4421-BF0B-F2B8F06953B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99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97F2F-AE21-4883-8AA7-44F7B30109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62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F684E-F424-4136-9C2B-2D0341FA231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8825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20D4D-354D-410C-8A11-1868C2B8E11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79782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8D475-18B0-4041-BF4D-77AB5FEF657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91730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ED209-5C34-48EA-854B-4CA2F624981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49881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8F541-9F1A-422B-B71B-B9E32E9A422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51307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7CAE7-C11F-4928-A441-5152275602B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9102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65EA3-81BE-4EE1-9D3F-D0FB5FE9135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992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75040-5607-4594-B21D-777422FEA4E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8922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066C4-3018-477C-B16D-4D4074A8AB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110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53169-98EB-4BA5-B91B-40F628FFCC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721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F0B75-1F17-4FBC-9754-65A2378034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572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0E5BD-D76E-4C09-9A7B-4939D817C0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7482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6BA71-534E-434E-A246-5EAFC8D493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763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新細明體" charset="-120"/>
              </a:defRPr>
            </a:lvl1pPr>
          </a:lstStyle>
          <a:p>
            <a:pPr>
              <a:defRPr/>
            </a:pPr>
            <a:fld id="{5B3E22B1-FBB9-4DEE-830E-86EE6AD552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9" name="圖片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3" t="8888" r="8861" b="13556"/>
          <a:stretch>
            <a:fillRect/>
          </a:stretch>
        </p:blipFill>
        <p:spPr bwMode="auto">
          <a:xfrm>
            <a:off x="-16933" y="0"/>
            <a:ext cx="122089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6"/>
          <p:cNvSpPr>
            <a:spLocks noChangeShapeType="1"/>
          </p:cNvSpPr>
          <p:nvPr userDrawn="1"/>
        </p:nvSpPr>
        <p:spPr bwMode="auto">
          <a:xfrm>
            <a:off x="0" y="1295400"/>
            <a:ext cx="12192000" cy="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2400"/>
          </a:p>
        </p:txBody>
      </p:sp>
    </p:spTree>
    <p:extLst>
      <p:ext uri="{BB962C8B-B14F-4D97-AF65-F5344CB8AC3E}">
        <p14:creationId xmlns:p14="http://schemas.microsoft.com/office/powerpoint/2010/main" val="142112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fld id="{5B3E22B1-FBB9-4DEE-830E-86EE6AD552E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7" name="圖片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3" t="8888" r="8861" b="13556"/>
          <a:stretch>
            <a:fillRect/>
          </a:stretch>
        </p:blipFill>
        <p:spPr bwMode="auto">
          <a:xfrm>
            <a:off x="-16933" y="0"/>
            <a:ext cx="122089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0" y="1295400"/>
            <a:ext cx="12192000" cy="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AB4AB7E-C8A7-4075-8460-929C2653BE8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7" name="圖片 1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51" t="8888" r="8882" b="13472"/>
          <a:stretch>
            <a:fillRect/>
          </a:stretch>
        </p:blipFill>
        <p:spPr bwMode="auto">
          <a:xfrm>
            <a:off x="0" y="4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0" y="1295400"/>
            <a:ext cx="12192000" cy="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2400"/>
          </a:p>
        </p:txBody>
      </p:sp>
      <p:pic>
        <p:nvPicPr>
          <p:cNvPr id="9" name="圖片 1"/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4" t="10640" r="6842" b="10707"/>
          <a:stretch>
            <a:fillRect/>
          </a:stretch>
        </p:blipFill>
        <p:spPr bwMode="auto">
          <a:xfrm>
            <a:off x="0" y="4"/>
            <a:ext cx="12192000" cy="686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-21167" y="1028700"/>
            <a:ext cx="12192000" cy="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 sz="2400">
              <a:ea typeface="新細明體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91" y="-5225"/>
            <a:ext cx="12216680" cy="684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447928" y="126876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sz="4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秀岡校</a:t>
            </a:r>
            <a:r>
              <a:rPr lang="zh-TW" altLang="en-US" sz="4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區餐廳</a:t>
            </a:r>
            <a:endParaRPr lang="en-US" altLang="zh-TW" sz="4000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  <a:p>
            <a:pPr algn="ctr"/>
            <a:r>
              <a:rPr lang="en-US" altLang="zh-TW" sz="4000" dirty="0" smtClean="0">
                <a:solidFill>
                  <a:schemeClr val="bg1"/>
                </a:solidFill>
                <a:ea typeface="標楷體" pitchFamily="65" charset="-120"/>
                <a:cs typeface="Arial Unicode MS" pitchFamily="34" charset="-120"/>
              </a:rPr>
              <a:t>111-2</a:t>
            </a:r>
            <a:r>
              <a:rPr lang="zh-TW" altLang="en-US" sz="4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學期</a:t>
            </a:r>
            <a:r>
              <a:rPr lang="zh-TW" altLang="en-US" sz="4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用餐</a:t>
            </a:r>
            <a:endParaRPr lang="en-US" altLang="zh-TW" sz="4000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  <a:p>
            <a:pPr algn="ctr"/>
            <a:r>
              <a:rPr lang="zh-TW" altLang="en-US" sz="4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滿意度調查結果</a:t>
            </a:r>
            <a:endParaRPr lang="en-US" altLang="zh-TW" sz="4000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36160" y="3694550"/>
            <a:ext cx="25699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總務部</a:t>
            </a:r>
            <a:r>
              <a:rPr lang="zh-TW" altLang="en-US" sz="4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112.7.28</a:t>
            </a:r>
          </a:p>
        </p:txBody>
      </p:sp>
    </p:spTree>
    <p:extLst>
      <p:ext uri="{BB962C8B-B14F-4D97-AF65-F5344CB8AC3E}">
        <p14:creationId xmlns:p14="http://schemas.microsoft.com/office/powerpoint/2010/main" val="211387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 descr="C:\Users\verashih\AppData\Local\Microsoft\Windows\INetCache\Content.MSO\53EB7C9B.tm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4" t="24034" b="7809"/>
          <a:stretch/>
        </p:blipFill>
        <p:spPr bwMode="auto">
          <a:xfrm>
            <a:off x="3935760" y="2111726"/>
            <a:ext cx="5616625" cy="20645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4"/>
          <p:cNvSpPr txBox="1">
            <a:spLocks/>
          </p:cNvSpPr>
          <p:nvPr/>
        </p:nvSpPr>
        <p:spPr>
          <a:xfrm>
            <a:off x="2166910" y="500042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zh-TW" altLang="en-US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調查結果</a:t>
            </a:r>
            <a:r>
              <a:rPr lang="en-US" altLang="zh-TW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團膳區</a:t>
            </a:r>
            <a:r>
              <a:rPr lang="en-US" altLang="zh-TW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400" kern="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438303"/>
              </p:ext>
            </p:extLst>
          </p:nvPr>
        </p:nvGraphicFramePr>
        <p:xfrm>
          <a:off x="4007768" y="6011640"/>
          <a:ext cx="30963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111-1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學期</a:t>
                      </a:r>
                      <a:endParaRPr lang="zh-TW" altLang="en-US" sz="12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95.9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％</a:t>
                      </a:r>
                      <a:endParaRPr lang="zh-TW" alt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2441575" y="4814422"/>
            <a:ext cx="6929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與前期滿意率比較</a:t>
            </a:r>
            <a:r>
              <a:rPr lang="en-US" altLang="zh-TW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可接受以上比率</a:t>
            </a:r>
            <a:r>
              <a:rPr lang="en-US" altLang="zh-TW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) 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：</a:t>
            </a:r>
            <a:r>
              <a:rPr lang="zh-TW" altLang="en-US" u="sng" dirty="0" smtClean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ea typeface="標楷體" pitchFamily="65" charset="-120"/>
              </a:rPr>
              <a:t>下降</a:t>
            </a:r>
            <a:endParaRPr lang="zh-TW" altLang="en-US" u="sng" dirty="0">
              <a:solidFill>
                <a:srgbClr val="000000"/>
              </a:solidFill>
              <a:uFill>
                <a:solidFill>
                  <a:srgbClr val="FF0000"/>
                </a:solidFill>
              </a:uFill>
              <a:latin typeface="Arial" pitchFamily="34" charset="0"/>
              <a:ea typeface="標楷體" pitchFamily="65" charset="-12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331779"/>
              </p:ext>
            </p:extLst>
          </p:nvPr>
        </p:nvGraphicFramePr>
        <p:xfrm>
          <a:off x="4007768" y="5416659"/>
          <a:ext cx="309634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83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111-2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學期</a:t>
                      </a:r>
                      <a:endParaRPr lang="zh-TW" altLang="en-US" sz="11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94.6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％</a:t>
                      </a:r>
                      <a:endParaRPr lang="zh-TW" alt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703512" y="1418700"/>
            <a:ext cx="6801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、對於餐廳的整體清潔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cafeteria cleanliness</a:t>
            </a:r>
            <a:endParaRPr lang="zh-TW" altLang="en-US" dirty="0"/>
          </a:p>
        </p:txBody>
      </p:sp>
      <p:sp>
        <p:nvSpPr>
          <p:cNvPr id="6" name="AutoShape 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679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4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831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AutoShape 6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984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AutoShape 8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136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AutoShape 10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289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" name="AutoShape 1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441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593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746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AutoShape 6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898775" y="1303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5663952" y="2774075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3</a:t>
            </a:r>
            <a:r>
              <a:rPr lang="en-US" altLang="zh-TW" sz="1200" dirty="0" smtClean="0"/>
              <a:t>.8%</a:t>
            </a:r>
            <a:endParaRPr lang="zh-TW" altLang="en-US" sz="12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5771964" y="3011227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1.6%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6165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 descr="C:\Users\verashih\AppData\Local\Microsoft\Windows\INetCache\Content.MSO\9F7256EE.tm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9" t="27281" b="11053"/>
          <a:stretch/>
        </p:blipFill>
        <p:spPr bwMode="auto">
          <a:xfrm>
            <a:off x="3876525" y="2438609"/>
            <a:ext cx="5519070" cy="18049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4"/>
          <p:cNvSpPr txBox="1">
            <a:spLocks/>
          </p:cNvSpPr>
          <p:nvPr/>
        </p:nvSpPr>
        <p:spPr>
          <a:xfrm>
            <a:off x="2166910" y="500042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zh-TW" altLang="en-US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調查結果</a:t>
            </a:r>
            <a:r>
              <a:rPr lang="en-US" altLang="zh-TW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團膳區</a:t>
            </a:r>
            <a:r>
              <a:rPr lang="en-US" altLang="zh-TW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400" kern="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029014"/>
              </p:ext>
            </p:extLst>
          </p:nvPr>
        </p:nvGraphicFramePr>
        <p:xfrm>
          <a:off x="4108894" y="5884312"/>
          <a:ext cx="30963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111-1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學期</a:t>
                      </a:r>
                      <a:endParaRPr lang="zh-TW" altLang="en-US" sz="12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95.1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％</a:t>
                      </a:r>
                      <a:endParaRPr lang="zh-TW" alt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2441575" y="4704173"/>
            <a:ext cx="7865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與前期滿意率比較</a:t>
            </a:r>
            <a:r>
              <a:rPr lang="en-US" altLang="zh-TW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可接受以上比率</a:t>
            </a:r>
            <a:r>
              <a:rPr lang="en-US" altLang="zh-TW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) </a:t>
            </a: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：</a:t>
            </a:r>
            <a:r>
              <a:rPr lang="zh-TW" altLang="en-US" u="sng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ea typeface="標楷體" pitchFamily="65" charset="-120"/>
              </a:rPr>
              <a:t>持平</a:t>
            </a: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790590"/>
              </p:ext>
            </p:extLst>
          </p:nvPr>
        </p:nvGraphicFramePr>
        <p:xfrm>
          <a:off x="4108894" y="5366946"/>
          <a:ext cx="30963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111-2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學期</a:t>
                      </a:r>
                      <a:endParaRPr lang="zh-TW" altLang="en-US" sz="11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95.1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％</a:t>
                      </a:r>
                      <a:endParaRPr lang="zh-TW" alt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703513" y="1418700"/>
            <a:ext cx="6186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、對於工作人員的服務態度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staff service</a:t>
            </a:r>
            <a:endParaRPr lang="zh-TW" altLang="en-US" dirty="0"/>
          </a:p>
        </p:txBody>
      </p:sp>
      <p:sp>
        <p:nvSpPr>
          <p:cNvPr id="6" name="AutoShape 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679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4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831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AutoShape 6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984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AutoShape 8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136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AutoShape 10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289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" name="AutoShape 1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441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593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746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AutoShape 6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898775" y="1303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5657066" y="303380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3.2%</a:t>
            </a:r>
            <a:endParaRPr lang="zh-TW" altLang="en-US" sz="12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5657066" y="3245003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1.7%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6165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 descr="C:\Users\verashih\AppData\Local\Microsoft\Windows\INetCache\Content.MSO\D821A73D.tm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4" t="27281" b="7808"/>
          <a:stretch/>
        </p:blipFill>
        <p:spPr bwMode="auto">
          <a:xfrm>
            <a:off x="3971232" y="2368004"/>
            <a:ext cx="5968078" cy="20605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4"/>
          <p:cNvSpPr txBox="1">
            <a:spLocks/>
          </p:cNvSpPr>
          <p:nvPr/>
        </p:nvSpPr>
        <p:spPr>
          <a:xfrm>
            <a:off x="2166910" y="500042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zh-TW" altLang="en-US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調查結果</a:t>
            </a:r>
            <a:r>
              <a:rPr lang="en-US" altLang="zh-TW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團膳區</a:t>
            </a:r>
            <a:r>
              <a:rPr lang="en-US" altLang="zh-TW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400" kern="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619812"/>
              </p:ext>
            </p:extLst>
          </p:nvPr>
        </p:nvGraphicFramePr>
        <p:xfrm>
          <a:off x="4259453" y="5934077"/>
          <a:ext cx="30963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111-1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學期</a:t>
                      </a:r>
                      <a:endParaRPr lang="zh-TW" altLang="en-US" sz="12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93.5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％</a:t>
                      </a:r>
                      <a:endParaRPr lang="zh-TW" alt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2567625" y="4686970"/>
            <a:ext cx="737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與前期滿意率比較</a:t>
            </a:r>
            <a:r>
              <a:rPr lang="en-US" altLang="zh-TW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可接受以上比率</a:t>
            </a:r>
            <a:r>
              <a:rPr lang="en-US" altLang="zh-TW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) </a:t>
            </a: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：</a:t>
            </a:r>
            <a:r>
              <a:rPr lang="zh-TW" altLang="en-US" u="sng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ea typeface="標楷體" pitchFamily="65" charset="-120"/>
              </a:rPr>
              <a:t>上升</a:t>
            </a: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991452"/>
              </p:ext>
            </p:extLst>
          </p:nvPr>
        </p:nvGraphicFramePr>
        <p:xfrm>
          <a:off x="4259453" y="5407050"/>
          <a:ext cx="30963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111-2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學期</a:t>
                      </a:r>
                      <a:endParaRPr lang="zh-TW" altLang="en-US" sz="11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94.8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％</a:t>
                      </a:r>
                      <a:endParaRPr lang="zh-TW" alt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703512" y="1418700"/>
            <a:ext cx="7571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對於白色餐盤、餐碗感受如何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white tableware?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AutoShape 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679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4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831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AutoShape 6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984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AutoShape 8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136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AutoShape 10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289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" name="AutoShape 1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441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593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746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AutoShape 6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898775" y="1303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6053110" y="295238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2.9%</a:t>
            </a:r>
            <a:endParaRPr lang="zh-TW" altLang="en-US" sz="12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6053110" y="3229387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2.3%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1987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 descr="C:\Users\verashih\AppData\Local\Microsoft\Windows\INetCache\Content.MSO\96D57B38.tm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9" t="27281" b="7808"/>
          <a:stretch/>
        </p:blipFill>
        <p:spPr bwMode="auto">
          <a:xfrm>
            <a:off x="4007768" y="2405884"/>
            <a:ext cx="5400601" cy="18569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4"/>
          <p:cNvSpPr txBox="1">
            <a:spLocks/>
          </p:cNvSpPr>
          <p:nvPr/>
        </p:nvSpPr>
        <p:spPr>
          <a:xfrm>
            <a:off x="2166910" y="500042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zh-TW" altLang="en-US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調查結果</a:t>
            </a:r>
            <a:r>
              <a:rPr lang="en-US" altLang="zh-TW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團膳區</a:t>
            </a:r>
            <a:r>
              <a:rPr lang="en-US" altLang="zh-TW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400" kern="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338363" y="4752093"/>
            <a:ext cx="758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滿意度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可</a:t>
            </a: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接受以上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比率：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前期未</a:t>
            </a: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供應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，</a:t>
            </a: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無比較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數據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)</a:t>
            </a:r>
            <a:endParaRPr lang="zh-TW" altLang="en-US" u="sng" dirty="0">
              <a:solidFill>
                <a:srgbClr val="000000"/>
              </a:solidFill>
              <a:uFill>
                <a:solidFill>
                  <a:srgbClr val="FF0000"/>
                </a:solidFill>
              </a:uFill>
              <a:latin typeface="Arial" pitchFamily="34" charset="0"/>
              <a:ea typeface="標楷體" pitchFamily="65" charset="-12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362905"/>
              </p:ext>
            </p:extLst>
          </p:nvPr>
        </p:nvGraphicFramePr>
        <p:xfrm>
          <a:off x="4259453" y="5407050"/>
          <a:ext cx="30963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111-2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學期</a:t>
                      </a:r>
                      <a:endParaRPr lang="zh-TW" altLang="en-US" sz="11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94.3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％</a:t>
                      </a:r>
                      <a:endParaRPr lang="zh-TW" alt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703512" y="1418700"/>
            <a:ext cx="70711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對於餐廳供應的湯匙、筷子感受如何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 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/>
              <a:t> </a:t>
            </a:r>
            <a:r>
              <a:rPr lang="en-US" altLang="zh-TW" dirty="0"/>
              <a:t> </a:t>
            </a:r>
            <a:r>
              <a:rPr lang="zh-TW" altLang="en-US" dirty="0" smtClean="0"/>
              <a:t>      </a:t>
            </a:r>
            <a:r>
              <a:rPr lang="en-US" altLang="zh-TW" dirty="0" smtClean="0"/>
              <a:t>How </a:t>
            </a:r>
            <a:r>
              <a:rPr lang="en-US" altLang="zh-TW" dirty="0"/>
              <a:t>do you feel about  the  spoon and chopsticks?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AutoShape 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679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4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831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AutoShape 6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984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AutoShape 8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136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AutoShape 10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289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" name="AutoShape 1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441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593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746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AutoShape 6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898775" y="1303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5807625" y="2895101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2.3%</a:t>
            </a:r>
            <a:endParaRPr lang="zh-TW" altLang="en-US" sz="12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5807625" y="312705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3.4%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1781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52794" y="571481"/>
            <a:ext cx="5143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TW" altLang="en-US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昱品整體滿意度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293230"/>
              </p:ext>
            </p:extLst>
          </p:nvPr>
        </p:nvGraphicFramePr>
        <p:xfrm>
          <a:off x="2063552" y="1484784"/>
          <a:ext cx="7848872" cy="3184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7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575">
                  <a:extLst>
                    <a:ext uri="{9D8B030D-6E8A-4147-A177-3AD203B41FA5}">
                      <a16:colId xmlns:a16="http://schemas.microsoft.com/office/drawing/2014/main" val="217134679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調查結果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111-2</a:t>
                      </a:r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學期   總平均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111-1</a:t>
                      </a:r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學期</a:t>
                      </a:r>
                      <a:endParaRPr lang="en-US" altLang="zh-TW" sz="2400" b="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總平均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滿意</a:t>
                      </a:r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~</a:t>
                      </a:r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非常滿意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68.37%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67.2%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可以接受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23.82%</a:t>
                      </a:r>
                      <a:endParaRPr lang="zh-TW" altLang="en-US" sz="2400" b="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24.3%</a:t>
                      </a:r>
                      <a:endParaRPr lang="zh-TW" altLang="en-US" sz="2400" b="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不滿意度</a:t>
                      </a:r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~</a:t>
                      </a:r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非常不滿意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7.66%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8.5%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0033CC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可以接受以上滿意度</a:t>
                      </a:r>
                      <a:endParaRPr lang="zh-TW" altLang="en-US" sz="2400" b="1" dirty="0">
                        <a:solidFill>
                          <a:srgbClr val="0033CC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rgbClr val="0033CC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92.19%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rgbClr val="0033CC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91.5%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2351584" y="4653136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一、得分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最低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項目為「餐點的溫度」，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 滿意率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為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84.7%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二、得分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最高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項目為「工作人員的服務態度 」，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 滿意率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為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95.1%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AutoShape 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679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532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2351584" y="2204865"/>
            <a:ext cx="7772400" cy="1470025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輕食區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品軒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滿意度調查結果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477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 descr="C:\Users\verashih\AppData\Local\Microsoft\Windows\INetCache\Content.MSO\A35AAA4F.tm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9" t="24034" b="7809"/>
          <a:stretch/>
        </p:blipFill>
        <p:spPr bwMode="auto">
          <a:xfrm>
            <a:off x="3647728" y="2300527"/>
            <a:ext cx="5472607" cy="19555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4"/>
          <p:cNvSpPr txBox="1">
            <a:spLocks/>
          </p:cNvSpPr>
          <p:nvPr/>
        </p:nvSpPr>
        <p:spPr>
          <a:xfrm>
            <a:off x="2166910" y="500042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zh-TW" altLang="en-US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調查結果</a:t>
            </a:r>
            <a:r>
              <a:rPr lang="en-US" altLang="zh-TW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輕食區</a:t>
            </a:r>
            <a:r>
              <a:rPr lang="en-US" altLang="zh-TW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400" kern="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877638"/>
              </p:ext>
            </p:extLst>
          </p:nvPr>
        </p:nvGraphicFramePr>
        <p:xfrm>
          <a:off x="4220591" y="5954776"/>
          <a:ext cx="30963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111-1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學期</a:t>
                      </a:r>
                      <a:endParaRPr lang="zh-TW" altLang="en-US" sz="12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87.6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％</a:t>
                      </a:r>
                      <a:endParaRPr lang="zh-TW" alt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2340180" y="4603779"/>
            <a:ext cx="6857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與前期滿意率比較</a:t>
            </a:r>
            <a:r>
              <a:rPr lang="en-US" altLang="zh-TW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可接受以上比率</a:t>
            </a:r>
            <a:r>
              <a:rPr lang="en-US" altLang="zh-TW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) </a:t>
            </a: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：</a:t>
            </a:r>
            <a:r>
              <a:rPr lang="zh-TW" altLang="en-US" u="sng" dirty="0" smtClean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ea typeface="標楷體" pitchFamily="65" charset="-120"/>
              </a:rPr>
              <a:t>上升</a:t>
            </a:r>
            <a:endParaRPr lang="zh-TW" altLang="en-US" dirty="0">
              <a:solidFill>
                <a:srgbClr val="000000"/>
              </a:solidFill>
              <a:latin typeface="Arial" pitchFamily="34" charset="0"/>
              <a:ea typeface="標楷體" pitchFamily="65" charset="-12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555674"/>
              </p:ext>
            </p:extLst>
          </p:nvPr>
        </p:nvGraphicFramePr>
        <p:xfrm>
          <a:off x="4220591" y="5413184"/>
          <a:ext cx="30963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111-2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學期</a:t>
                      </a:r>
                      <a:endParaRPr lang="zh-TW" altLang="en-US" sz="11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89.6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％</a:t>
                      </a:r>
                      <a:endParaRPr lang="zh-TW" alt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703512" y="1418700"/>
            <a:ext cx="4439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、對於餐點的份量</a:t>
            </a:r>
            <a:r>
              <a:rPr lang="zh-TW" altLang="en-US" dirty="0"/>
              <a:t> </a:t>
            </a:r>
            <a:r>
              <a:rPr lang="en-US" altLang="zh-TW" dirty="0"/>
              <a:t>meal portion</a:t>
            </a:r>
            <a:endParaRPr lang="zh-TW" altLang="en-US" dirty="0"/>
          </a:p>
        </p:txBody>
      </p:sp>
      <p:sp>
        <p:nvSpPr>
          <p:cNvPr id="6" name="AutoShape 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679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4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831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AutoShape 6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984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AutoShape 8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136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AutoShape 10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289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" name="AutoShape 1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441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5372719" y="2757727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7.7%</a:t>
            </a:r>
            <a:endParaRPr lang="zh-TW" altLang="en-US" sz="12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591943" y="3139783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2.7%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7458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 descr="C:\Users\verashih\AppData\Local\Microsoft\Windows\INetCache\Content.MSO\4744F8B2.tm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9" t="27281"/>
          <a:stretch/>
        </p:blipFill>
        <p:spPr bwMode="auto">
          <a:xfrm>
            <a:off x="3791744" y="2307075"/>
            <a:ext cx="5499494" cy="20698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4"/>
          <p:cNvSpPr txBox="1">
            <a:spLocks/>
          </p:cNvSpPr>
          <p:nvPr/>
        </p:nvSpPr>
        <p:spPr>
          <a:xfrm>
            <a:off x="2166910" y="500042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zh-TW" altLang="en-US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調查結果</a:t>
            </a:r>
            <a:r>
              <a:rPr lang="en-US" altLang="zh-TW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輕食區</a:t>
            </a:r>
            <a:r>
              <a:rPr lang="en-US" altLang="zh-TW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400" kern="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618265"/>
              </p:ext>
            </p:extLst>
          </p:nvPr>
        </p:nvGraphicFramePr>
        <p:xfrm>
          <a:off x="4043772" y="5785120"/>
          <a:ext cx="30963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111-1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學期</a:t>
                      </a:r>
                      <a:endParaRPr lang="zh-TW" altLang="en-US" sz="12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92.3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％</a:t>
                      </a:r>
                      <a:endParaRPr lang="zh-TW" alt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2289175" y="4545186"/>
            <a:ext cx="750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與前期滿意率比較</a:t>
            </a:r>
            <a:r>
              <a:rPr lang="en-US" altLang="zh-TW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可接受以上比率</a:t>
            </a:r>
            <a:r>
              <a:rPr lang="en-US" altLang="zh-TW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) </a:t>
            </a: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：</a:t>
            </a:r>
            <a:r>
              <a:rPr lang="zh-TW" altLang="en-US" u="sng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ea typeface="標楷體" pitchFamily="65" charset="-120"/>
              </a:rPr>
              <a:t>上升</a:t>
            </a:r>
            <a:endParaRPr lang="zh-TW" altLang="en-US" dirty="0">
              <a:solidFill>
                <a:srgbClr val="000000"/>
              </a:solidFill>
              <a:latin typeface="Arial" pitchFamily="34" charset="0"/>
              <a:ea typeface="標楷體" pitchFamily="65" charset="-12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216596"/>
              </p:ext>
            </p:extLst>
          </p:nvPr>
        </p:nvGraphicFramePr>
        <p:xfrm>
          <a:off x="4043772" y="5287652"/>
          <a:ext cx="309634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68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111-2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學期</a:t>
                      </a:r>
                      <a:endParaRPr lang="zh-TW" altLang="en-US" sz="11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94.1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％</a:t>
                      </a:r>
                      <a:endParaRPr lang="zh-TW" alt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703513" y="1418700"/>
            <a:ext cx="6236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、對於餐點的口味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食物的甜鹹度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zh-TW" dirty="0"/>
              <a:t> food taste</a:t>
            </a:r>
            <a:endParaRPr lang="zh-TW" altLang="en-US" dirty="0"/>
          </a:p>
        </p:txBody>
      </p:sp>
      <p:sp>
        <p:nvSpPr>
          <p:cNvPr id="6" name="AutoShape 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679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4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831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AutoShape 6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984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AutoShape 8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136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AutoShape 10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289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" name="AutoShape 1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441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5591944" y="282774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4.3%</a:t>
            </a:r>
            <a:endParaRPr lang="zh-TW" altLang="en-US" sz="12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663856" y="310474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1.6%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755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 descr="C:\Users\verashih\AppData\Local\Microsoft\Windows\INetCache\Content.MSO\DCEF7651.tm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25964" b="9125"/>
          <a:stretch/>
        </p:blipFill>
        <p:spPr bwMode="auto">
          <a:xfrm>
            <a:off x="3647728" y="2370246"/>
            <a:ext cx="5058286" cy="17788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4"/>
          <p:cNvSpPr txBox="1">
            <a:spLocks/>
          </p:cNvSpPr>
          <p:nvPr/>
        </p:nvSpPr>
        <p:spPr>
          <a:xfrm>
            <a:off x="2166910" y="500042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zh-TW" altLang="en-US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調查結果</a:t>
            </a:r>
            <a:r>
              <a:rPr lang="en-US" altLang="zh-TW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輕食區</a:t>
            </a:r>
            <a:r>
              <a:rPr lang="en-US" altLang="zh-TW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400" kern="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238170"/>
              </p:ext>
            </p:extLst>
          </p:nvPr>
        </p:nvGraphicFramePr>
        <p:xfrm>
          <a:off x="4504938" y="5883953"/>
          <a:ext cx="30963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111-1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學期</a:t>
                      </a:r>
                      <a:endParaRPr lang="zh-TW" altLang="en-US" sz="12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86.3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％</a:t>
                      </a:r>
                      <a:endParaRPr lang="zh-TW" alt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2532264" y="4616960"/>
            <a:ext cx="728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與前期滿意率比較</a:t>
            </a:r>
            <a:r>
              <a:rPr lang="en-US" altLang="zh-TW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可接受以上比率</a:t>
            </a:r>
            <a:r>
              <a:rPr lang="en-US" altLang="zh-TW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) </a:t>
            </a: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：</a:t>
            </a:r>
            <a:r>
              <a:rPr lang="zh-TW" altLang="en-US" u="sng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ea typeface="標楷體" pitchFamily="65" charset="-120"/>
              </a:rPr>
              <a:t>上升</a:t>
            </a:r>
            <a:endParaRPr lang="zh-TW" altLang="en-US" dirty="0">
              <a:solidFill>
                <a:srgbClr val="000000"/>
              </a:solidFill>
              <a:latin typeface="Arial" pitchFamily="34" charset="0"/>
              <a:ea typeface="標楷體" pitchFamily="65" charset="-12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928921"/>
              </p:ext>
            </p:extLst>
          </p:nvPr>
        </p:nvGraphicFramePr>
        <p:xfrm>
          <a:off x="4504938" y="5359401"/>
          <a:ext cx="30963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111-2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學期</a:t>
                      </a:r>
                      <a:endParaRPr lang="zh-TW" altLang="en-US" sz="11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87.8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％</a:t>
                      </a:r>
                      <a:endParaRPr lang="zh-TW" alt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703512" y="1418700"/>
            <a:ext cx="5062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、對於餐點的溫度 </a:t>
            </a:r>
            <a:r>
              <a:rPr lang="en-US" altLang="zh-TW" dirty="0"/>
              <a:t>food temperature</a:t>
            </a:r>
            <a:endParaRPr lang="zh-TW" altLang="en-US" dirty="0"/>
          </a:p>
        </p:txBody>
      </p:sp>
      <p:sp>
        <p:nvSpPr>
          <p:cNvPr id="6" name="AutoShape 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679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4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831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AutoShape 6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984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AutoShape 8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136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AutoShape 10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289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" name="AutoShape 1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441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5303912" y="306896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3.2%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7865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 descr="C:\Users\verashih\AppData\Local\Microsoft\Windows\INetCache\Content.MSO\2569C9DC.tm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2" t="26948"/>
          <a:stretch/>
        </p:blipFill>
        <p:spPr bwMode="auto">
          <a:xfrm>
            <a:off x="3719736" y="2339172"/>
            <a:ext cx="5088314" cy="19669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4"/>
          <p:cNvSpPr txBox="1">
            <a:spLocks/>
          </p:cNvSpPr>
          <p:nvPr/>
        </p:nvSpPr>
        <p:spPr>
          <a:xfrm>
            <a:off x="2166910" y="500042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zh-TW" altLang="en-US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調查結果</a:t>
            </a:r>
            <a:r>
              <a:rPr lang="en-US" altLang="zh-TW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輕食區</a:t>
            </a:r>
            <a:r>
              <a:rPr lang="en-US" altLang="zh-TW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400" kern="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650429"/>
              </p:ext>
            </p:extLst>
          </p:nvPr>
        </p:nvGraphicFramePr>
        <p:xfrm>
          <a:off x="4226991" y="5892902"/>
          <a:ext cx="30963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111-1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學期</a:t>
                      </a:r>
                      <a:endParaRPr lang="zh-TW" altLang="en-US" sz="12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96.7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％</a:t>
                      </a:r>
                      <a:endParaRPr lang="zh-TW" alt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2487397" y="4637824"/>
            <a:ext cx="736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與前期滿意率比較</a:t>
            </a:r>
            <a:r>
              <a:rPr lang="en-US" altLang="zh-TW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可接受以上比率</a:t>
            </a:r>
            <a:r>
              <a:rPr lang="en-US" altLang="zh-TW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) 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：</a:t>
            </a:r>
            <a:r>
              <a:rPr lang="zh-TW" altLang="en-US" u="sng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ea typeface="標楷體" pitchFamily="65" charset="-120"/>
              </a:rPr>
              <a:t>上升</a:t>
            </a: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744197"/>
              </p:ext>
            </p:extLst>
          </p:nvPr>
        </p:nvGraphicFramePr>
        <p:xfrm>
          <a:off x="4223792" y="5386463"/>
          <a:ext cx="30963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111-2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學期</a:t>
                      </a:r>
                      <a:endParaRPr lang="zh-TW" altLang="en-US" sz="11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97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％</a:t>
                      </a:r>
                      <a:endParaRPr lang="zh-TW" alt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703512" y="1418700"/>
            <a:ext cx="4790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、對於餐點的衛生 </a:t>
            </a:r>
            <a:r>
              <a:rPr lang="en-US" altLang="zh-TW" dirty="0"/>
              <a:t>food sanitation</a:t>
            </a:r>
            <a:endParaRPr lang="zh-TW" altLang="en-US" dirty="0"/>
          </a:p>
        </p:txBody>
      </p:sp>
      <p:sp>
        <p:nvSpPr>
          <p:cNvPr id="6" name="AutoShape 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679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4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831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AutoShape 6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984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AutoShape 8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136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AutoShape 10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289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" name="AutoShape 1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441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5375920" y="2935117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1.4%</a:t>
            </a:r>
            <a:endParaRPr lang="zh-TW" altLang="en-US" sz="12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375920" y="3167167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1.6%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1072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2047500" y="1340768"/>
            <a:ext cx="8440988" cy="542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一、調查型式：總務部以</a:t>
            </a:r>
            <a:r>
              <a:rPr lang="en-US" altLang="zh-TW" dirty="0" err="1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goole</a:t>
            </a: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表單設計問券，發送至全校師</a:t>
            </a:r>
            <a:endParaRPr lang="en-US" altLang="zh-TW" dirty="0">
              <a:solidFill>
                <a:srgbClr val="000000"/>
              </a:solidFill>
              <a:latin typeface="Arial" pitchFamily="34" charset="0"/>
              <a:ea typeface="標楷體" pitchFamily="65" charset="-120"/>
            </a:endParaRPr>
          </a:p>
          <a:p>
            <a:pPr>
              <a:lnSpc>
                <a:spcPts val="4300"/>
              </a:lnSpc>
            </a:pP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       生信箱，登入後始得填答。                        </a:t>
            </a:r>
            <a:endParaRPr lang="en-US" altLang="zh-TW" dirty="0">
              <a:solidFill>
                <a:srgbClr val="000000"/>
              </a:solidFill>
              <a:latin typeface="Arial" pitchFamily="34" charset="0"/>
              <a:ea typeface="標楷體" pitchFamily="65" charset="-120"/>
            </a:endParaRPr>
          </a:p>
          <a:p>
            <a:pPr>
              <a:lnSpc>
                <a:spcPts val="4300"/>
              </a:lnSpc>
            </a:pP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二、調查對象：全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校教職員及在校學生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(9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和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12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年級已離校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)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。</a:t>
            </a:r>
            <a:endParaRPr lang="en-US" altLang="zh-TW" dirty="0">
              <a:solidFill>
                <a:srgbClr val="000000"/>
              </a:solidFill>
              <a:latin typeface="Arial" pitchFamily="34" charset="0"/>
              <a:ea typeface="標楷體" pitchFamily="65" charset="-120"/>
            </a:endParaRPr>
          </a:p>
          <a:p>
            <a:pPr>
              <a:lnSpc>
                <a:spcPts val="4300"/>
              </a:lnSpc>
            </a:pP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三、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Arial" charset="0"/>
              </a:rPr>
              <a:t>評比區分為「非常滿意」、「滿意」、「可以接受」、</a:t>
            </a:r>
            <a:endParaRPr lang="en-US" altLang="zh-TW" dirty="0">
              <a:latin typeface="標楷體" pitchFamily="65" charset="-120"/>
              <a:ea typeface="標楷體" pitchFamily="65" charset="-120"/>
              <a:cs typeface="Arial" charset="0"/>
            </a:endParaRPr>
          </a:p>
          <a:p>
            <a:pPr>
              <a:lnSpc>
                <a:spcPts val="43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Arial" charset="0"/>
              </a:rPr>
              <a:t>   「不滿意」、「非常不滿意」，五個等級。</a:t>
            </a:r>
            <a:endParaRPr lang="en-US" altLang="zh-TW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300"/>
              </a:lnSpc>
            </a:pP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四、調查期間：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112.6.11-112.6.30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截止。</a:t>
            </a:r>
            <a:endParaRPr lang="en-US" altLang="zh-TW" dirty="0">
              <a:solidFill>
                <a:srgbClr val="000000"/>
              </a:solidFill>
              <a:latin typeface="Arial" pitchFamily="34" charset="0"/>
              <a:ea typeface="標楷體" pitchFamily="65" charset="-120"/>
            </a:endParaRPr>
          </a:p>
          <a:p>
            <a:pPr>
              <a:lnSpc>
                <a:spcPts val="4300"/>
              </a:lnSpc>
            </a:pP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五、填答人數：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共計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444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人</a:t>
            </a: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。</a:t>
            </a:r>
            <a:r>
              <a:rPr lang="en-US" altLang="zh-TW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填答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率約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37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％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)</a:t>
            </a:r>
            <a:endParaRPr lang="en-US" altLang="zh-TW" dirty="0">
              <a:solidFill>
                <a:srgbClr val="000000"/>
              </a:solidFill>
              <a:latin typeface="Arial" pitchFamily="34" charset="0"/>
              <a:ea typeface="標楷體" pitchFamily="65" charset="-120"/>
            </a:endParaRPr>
          </a:p>
          <a:p>
            <a:pPr>
              <a:lnSpc>
                <a:spcPts val="4300"/>
              </a:lnSpc>
            </a:pP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六、填答者身分別</a:t>
            </a:r>
            <a:r>
              <a:rPr lang="zh-TW" altLang="en-US" dirty="0">
                <a:latin typeface="Arial" pitchFamily="34" charset="0"/>
                <a:ea typeface="標楷體" pitchFamily="65" charset="-120"/>
              </a:rPr>
              <a:t>：教職員</a:t>
            </a:r>
            <a:r>
              <a:rPr lang="en-US" altLang="zh-TW" dirty="0" smtClean="0">
                <a:latin typeface="Arial" pitchFamily="34" charset="0"/>
                <a:ea typeface="標楷體" pitchFamily="65" charset="-120"/>
              </a:rPr>
              <a:t>102</a:t>
            </a:r>
            <a:r>
              <a:rPr lang="zh-TW" altLang="en-US" dirty="0" smtClean="0">
                <a:latin typeface="Arial" pitchFamily="34" charset="0"/>
                <a:ea typeface="標楷體" pitchFamily="65" charset="-120"/>
              </a:rPr>
              <a:t>人</a:t>
            </a:r>
            <a:r>
              <a:rPr lang="en-US" altLang="zh-TW" dirty="0">
                <a:latin typeface="Arial" pitchFamily="34" charset="0"/>
                <a:ea typeface="標楷體" pitchFamily="65" charset="-120"/>
              </a:rPr>
              <a:t>(</a:t>
            </a:r>
            <a:r>
              <a:rPr lang="zh-TW" altLang="en-US" dirty="0" smtClean="0">
                <a:latin typeface="Arial" pitchFamily="34" charset="0"/>
                <a:ea typeface="標楷體" pitchFamily="65" charset="-120"/>
              </a:rPr>
              <a:t>占</a:t>
            </a:r>
            <a:r>
              <a:rPr lang="zh-TW" altLang="en-US" dirty="0">
                <a:latin typeface="Arial" pitchFamily="34" charset="0"/>
                <a:ea typeface="標楷體" pitchFamily="65" charset="-120"/>
              </a:rPr>
              <a:t>填答者</a:t>
            </a:r>
            <a:r>
              <a:rPr lang="en-US" altLang="zh-TW" dirty="0" smtClean="0">
                <a:latin typeface="Arial" pitchFamily="34" charset="0"/>
                <a:ea typeface="標楷體" pitchFamily="65" charset="-120"/>
              </a:rPr>
              <a:t>23</a:t>
            </a:r>
            <a:r>
              <a:rPr lang="zh-TW" altLang="en-US" dirty="0" smtClean="0">
                <a:latin typeface="Arial" pitchFamily="34" charset="0"/>
                <a:ea typeface="標楷體" pitchFamily="65" charset="-120"/>
              </a:rPr>
              <a:t>％</a:t>
            </a:r>
            <a:r>
              <a:rPr lang="en-US" altLang="zh-TW" dirty="0" smtClean="0">
                <a:latin typeface="Arial" pitchFamily="34" charset="0"/>
                <a:ea typeface="標楷體" pitchFamily="65" charset="-120"/>
              </a:rPr>
              <a:t>)</a:t>
            </a:r>
            <a:r>
              <a:rPr lang="zh-TW" altLang="en-US" dirty="0">
                <a:latin typeface="Arial" pitchFamily="34" charset="0"/>
                <a:ea typeface="標楷體" pitchFamily="65" charset="-120"/>
              </a:rPr>
              <a:t>、高中生  </a:t>
            </a:r>
            <a:endParaRPr lang="en-US" altLang="zh-TW" dirty="0">
              <a:latin typeface="Arial" pitchFamily="34" charset="0"/>
              <a:ea typeface="標楷體" pitchFamily="65" charset="-120"/>
            </a:endParaRPr>
          </a:p>
          <a:p>
            <a:pPr>
              <a:lnSpc>
                <a:spcPts val="4300"/>
              </a:lnSpc>
            </a:pPr>
            <a:r>
              <a:rPr lang="zh-TW" altLang="en-US" dirty="0">
                <a:latin typeface="Arial" pitchFamily="34" charset="0"/>
                <a:ea typeface="標楷體" pitchFamily="65" charset="-120"/>
              </a:rPr>
              <a:t>       </a:t>
            </a:r>
            <a:r>
              <a:rPr lang="en-US" altLang="zh-TW" dirty="0" smtClean="0">
                <a:latin typeface="Arial" pitchFamily="34" charset="0"/>
                <a:ea typeface="標楷體" pitchFamily="65" charset="-120"/>
              </a:rPr>
              <a:t>106</a:t>
            </a:r>
            <a:r>
              <a:rPr lang="zh-TW" altLang="en-US" dirty="0" smtClean="0">
                <a:latin typeface="Arial" pitchFamily="34" charset="0"/>
                <a:ea typeface="標楷體" pitchFamily="65" charset="-120"/>
              </a:rPr>
              <a:t>人</a:t>
            </a:r>
            <a:r>
              <a:rPr lang="en-US" altLang="zh-TW" dirty="0">
                <a:latin typeface="Arial" pitchFamily="34" charset="0"/>
                <a:ea typeface="標楷體" pitchFamily="65" charset="-120"/>
              </a:rPr>
              <a:t>(</a:t>
            </a:r>
            <a:r>
              <a:rPr lang="zh-TW" altLang="en-US" dirty="0" smtClean="0">
                <a:latin typeface="Arial" pitchFamily="34" charset="0"/>
                <a:ea typeface="標楷體" pitchFamily="65" charset="-120"/>
              </a:rPr>
              <a:t>占</a:t>
            </a:r>
            <a:r>
              <a:rPr lang="zh-TW" altLang="en-US" dirty="0">
                <a:latin typeface="Arial" pitchFamily="34" charset="0"/>
                <a:ea typeface="標楷體" pitchFamily="65" charset="-120"/>
              </a:rPr>
              <a:t>填答者</a:t>
            </a:r>
            <a:r>
              <a:rPr lang="en-US" altLang="zh-TW" dirty="0" smtClean="0">
                <a:latin typeface="Arial" pitchFamily="34" charset="0"/>
                <a:ea typeface="標楷體" pitchFamily="65" charset="-120"/>
              </a:rPr>
              <a:t>24</a:t>
            </a:r>
            <a:r>
              <a:rPr lang="zh-TW" altLang="en-US" dirty="0" smtClean="0">
                <a:latin typeface="Arial" pitchFamily="34" charset="0"/>
                <a:ea typeface="標楷體" pitchFamily="65" charset="-120"/>
              </a:rPr>
              <a:t>％</a:t>
            </a:r>
            <a:r>
              <a:rPr lang="en-US" altLang="zh-TW" dirty="0" smtClean="0">
                <a:latin typeface="Arial" pitchFamily="34" charset="0"/>
                <a:ea typeface="標楷體" pitchFamily="65" charset="-120"/>
              </a:rPr>
              <a:t>)</a:t>
            </a:r>
            <a:r>
              <a:rPr lang="zh-TW" altLang="en-US" dirty="0">
                <a:latin typeface="Arial" pitchFamily="34" charset="0"/>
                <a:ea typeface="標楷體" pitchFamily="65" charset="-120"/>
              </a:rPr>
              <a:t>、國中生</a:t>
            </a:r>
            <a:r>
              <a:rPr lang="en-US" altLang="zh-TW" dirty="0" smtClean="0">
                <a:latin typeface="Arial" pitchFamily="34" charset="0"/>
                <a:ea typeface="標楷體" pitchFamily="65" charset="-120"/>
              </a:rPr>
              <a:t>236</a:t>
            </a:r>
            <a:r>
              <a:rPr lang="zh-TW" altLang="en-US" dirty="0" smtClean="0">
                <a:latin typeface="Arial" pitchFamily="34" charset="0"/>
                <a:ea typeface="標楷體" pitchFamily="65" charset="-120"/>
              </a:rPr>
              <a:t>人</a:t>
            </a:r>
            <a:r>
              <a:rPr lang="en-US" altLang="zh-TW" dirty="0">
                <a:latin typeface="Arial" pitchFamily="34" charset="0"/>
                <a:ea typeface="標楷體" pitchFamily="65" charset="-120"/>
              </a:rPr>
              <a:t>(</a:t>
            </a:r>
            <a:r>
              <a:rPr lang="zh-TW" altLang="en-US" dirty="0" smtClean="0">
                <a:latin typeface="Arial" pitchFamily="34" charset="0"/>
                <a:ea typeface="標楷體" pitchFamily="65" charset="-120"/>
              </a:rPr>
              <a:t>占</a:t>
            </a:r>
            <a:r>
              <a:rPr lang="zh-TW" altLang="en-US" dirty="0">
                <a:latin typeface="Arial" pitchFamily="34" charset="0"/>
                <a:ea typeface="標楷體" pitchFamily="65" charset="-120"/>
              </a:rPr>
              <a:t>填答</a:t>
            </a:r>
            <a:r>
              <a:rPr lang="zh-TW" altLang="en-US" dirty="0" smtClean="0">
                <a:latin typeface="Arial" pitchFamily="34" charset="0"/>
                <a:ea typeface="標楷體" pitchFamily="65" charset="-120"/>
              </a:rPr>
              <a:t>者</a:t>
            </a:r>
            <a:r>
              <a:rPr lang="en-US" altLang="zh-TW" dirty="0" smtClean="0">
                <a:latin typeface="Arial" pitchFamily="34" charset="0"/>
                <a:ea typeface="標楷體" pitchFamily="65" charset="-120"/>
              </a:rPr>
              <a:t>53</a:t>
            </a:r>
            <a:r>
              <a:rPr lang="zh-TW" altLang="en-US" dirty="0" smtClean="0">
                <a:latin typeface="Arial" pitchFamily="34" charset="0"/>
                <a:ea typeface="標楷體" pitchFamily="65" charset="-120"/>
              </a:rPr>
              <a:t>％</a:t>
            </a:r>
            <a:r>
              <a:rPr lang="en-US" altLang="zh-TW" dirty="0" smtClean="0">
                <a:latin typeface="Arial" pitchFamily="34" charset="0"/>
                <a:ea typeface="標楷體" pitchFamily="65" charset="-120"/>
              </a:rPr>
              <a:t>)</a:t>
            </a:r>
            <a:r>
              <a:rPr lang="zh-TW" altLang="en-US" dirty="0">
                <a:latin typeface="Arial" pitchFamily="34" charset="0"/>
                <a:ea typeface="標楷體" pitchFamily="65" charset="-120"/>
              </a:rPr>
              <a:t>。</a:t>
            </a:r>
            <a:endParaRPr lang="en-US" altLang="zh-TW" dirty="0">
              <a:latin typeface="Arial" pitchFamily="34" charset="0"/>
              <a:ea typeface="標楷體" pitchFamily="65" charset="-120"/>
            </a:endParaRPr>
          </a:p>
          <a:p>
            <a:endParaRPr lang="zh-TW" altLang="en-US" dirty="0">
              <a:solidFill>
                <a:srgbClr val="000000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3" name="標題 4"/>
          <p:cNvSpPr txBox="1">
            <a:spLocks/>
          </p:cNvSpPr>
          <p:nvPr/>
        </p:nvSpPr>
        <p:spPr>
          <a:xfrm>
            <a:off x="2238348" y="4858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zh-TW" altLang="en-US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調查概述</a:t>
            </a:r>
          </a:p>
        </p:txBody>
      </p:sp>
    </p:spTree>
    <p:extLst>
      <p:ext uri="{BB962C8B-B14F-4D97-AF65-F5344CB8AC3E}">
        <p14:creationId xmlns:p14="http://schemas.microsoft.com/office/powerpoint/2010/main" val="415081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 descr="C:\Users\verashih\AppData\Local\Microsoft\Windows\INetCache\Content.MSO\F382D7C3.tm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9" t="27281"/>
          <a:stretch/>
        </p:blipFill>
        <p:spPr bwMode="auto">
          <a:xfrm>
            <a:off x="3797272" y="2435312"/>
            <a:ext cx="5173520" cy="20017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4"/>
          <p:cNvSpPr txBox="1">
            <a:spLocks/>
          </p:cNvSpPr>
          <p:nvPr/>
        </p:nvSpPr>
        <p:spPr>
          <a:xfrm>
            <a:off x="2166910" y="500042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zh-TW" altLang="en-US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調查結果</a:t>
            </a:r>
            <a:r>
              <a:rPr lang="en-US" altLang="zh-TW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輕食區</a:t>
            </a:r>
            <a:r>
              <a:rPr lang="en-US" altLang="zh-TW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400" kern="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25762"/>
              </p:ext>
            </p:extLst>
          </p:nvPr>
        </p:nvGraphicFramePr>
        <p:xfrm>
          <a:off x="4499659" y="6049420"/>
          <a:ext cx="30963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111-1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學期</a:t>
                      </a:r>
                      <a:endParaRPr lang="zh-TW" altLang="en-US" sz="12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94.0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％</a:t>
                      </a:r>
                      <a:endParaRPr lang="zh-TW" alt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2289175" y="4750509"/>
            <a:ext cx="7067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與前期滿意率比較</a:t>
            </a:r>
            <a:r>
              <a:rPr lang="en-US" altLang="zh-TW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可接受以上比率</a:t>
            </a:r>
            <a:r>
              <a:rPr lang="en-US" altLang="zh-TW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) </a:t>
            </a: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：</a:t>
            </a:r>
            <a:r>
              <a:rPr lang="zh-TW" altLang="en-US" u="sng" dirty="0" smtClean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ea typeface="標楷體" pitchFamily="65" charset="-120"/>
              </a:rPr>
              <a:t>上升</a:t>
            </a:r>
            <a:endParaRPr lang="zh-TW" altLang="en-US" u="sng" dirty="0">
              <a:solidFill>
                <a:srgbClr val="000000"/>
              </a:solidFill>
              <a:uFill>
                <a:solidFill>
                  <a:srgbClr val="FF0000"/>
                </a:solidFill>
              </a:uFill>
              <a:latin typeface="Arial" pitchFamily="34" charset="0"/>
              <a:ea typeface="標楷體" pitchFamily="65" charset="-12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758500"/>
              </p:ext>
            </p:extLst>
          </p:nvPr>
        </p:nvGraphicFramePr>
        <p:xfrm>
          <a:off x="4504938" y="5557432"/>
          <a:ext cx="30963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111-2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學期</a:t>
                      </a:r>
                      <a:endParaRPr lang="zh-TW" altLang="en-US" sz="11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95.0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％</a:t>
                      </a:r>
                      <a:endParaRPr lang="zh-TW" alt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703512" y="1418700"/>
            <a:ext cx="2459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、對於湯品</a:t>
            </a:r>
            <a:r>
              <a:rPr lang="en-US" altLang="zh-TW" dirty="0"/>
              <a:t>soup</a:t>
            </a:r>
            <a:endParaRPr lang="zh-TW" altLang="en-US" dirty="0"/>
          </a:p>
        </p:txBody>
      </p:sp>
      <p:sp>
        <p:nvSpPr>
          <p:cNvPr id="6" name="AutoShape 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679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4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831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AutoShape 6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984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AutoShape 8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136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AutoShape 10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289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" name="AutoShape 1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441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5519936" y="291928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4.1%</a:t>
            </a:r>
            <a:endParaRPr lang="zh-TW" altLang="en-US" sz="12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591944" y="315920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0.9%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3350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 descr="C:\Users\verashih\AppData\Local\Microsoft\Windows\INetCache\Content.MSO\C281F536.tm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9" t="27281"/>
          <a:stretch/>
        </p:blipFill>
        <p:spPr bwMode="auto">
          <a:xfrm>
            <a:off x="3777206" y="2382263"/>
            <a:ext cx="5343129" cy="20470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4"/>
          <p:cNvSpPr txBox="1">
            <a:spLocks/>
          </p:cNvSpPr>
          <p:nvPr/>
        </p:nvSpPr>
        <p:spPr>
          <a:xfrm>
            <a:off x="2166910" y="500042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zh-TW" altLang="en-US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調查結果</a:t>
            </a:r>
            <a:r>
              <a:rPr lang="en-US" altLang="zh-TW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輕食區</a:t>
            </a:r>
            <a:r>
              <a:rPr lang="en-US" altLang="zh-TW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400" kern="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41087"/>
              </p:ext>
            </p:extLst>
          </p:nvPr>
        </p:nvGraphicFramePr>
        <p:xfrm>
          <a:off x="4504938" y="5835868"/>
          <a:ext cx="30963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111-1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學期</a:t>
                      </a:r>
                      <a:endParaRPr lang="zh-TW" altLang="en-US" sz="12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94.4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％</a:t>
                      </a:r>
                      <a:endParaRPr lang="zh-TW" alt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2271373" y="4633325"/>
            <a:ext cx="728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  與</a:t>
            </a: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前期滿意率比較</a:t>
            </a:r>
            <a:r>
              <a:rPr lang="en-US" altLang="zh-TW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可接受以上比率</a:t>
            </a:r>
            <a:r>
              <a:rPr lang="en-US" altLang="zh-TW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) </a:t>
            </a: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：</a:t>
            </a:r>
            <a:r>
              <a:rPr lang="zh-TW" altLang="en-US" u="sng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ea typeface="標楷體" pitchFamily="65" charset="-120"/>
              </a:rPr>
              <a:t>上升</a:t>
            </a: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019504"/>
              </p:ext>
            </p:extLst>
          </p:nvPr>
        </p:nvGraphicFramePr>
        <p:xfrm>
          <a:off x="4504938" y="5372719"/>
          <a:ext cx="30963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111-2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學期</a:t>
                      </a:r>
                      <a:endParaRPr lang="zh-TW" altLang="en-US" sz="11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95.4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％</a:t>
                      </a:r>
                      <a:endParaRPr lang="zh-TW" alt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703512" y="1418700"/>
            <a:ext cx="2560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、對於水果 </a:t>
            </a:r>
            <a:r>
              <a:rPr lang="en-US" altLang="zh-TW" dirty="0"/>
              <a:t>fruit</a:t>
            </a:r>
            <a:endParaRPr lang="zh-TW" altLang="en-US" dirty="0"/>
          </a:p>
        </p:txBody>
      </p:sp>
      <p:sp>
        <p:nvSpPr>
          <p:cNvPr id="6" name="AutoShape 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679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4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831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AutoShape 6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984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AutoShape 8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136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AutoShape 10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289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" name="AutoShape 1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441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5519936" y="291928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3.2%</a:t>
            </a:r>
            <a:endParaRPr lang="zh-TW" altLang="en-US" sz="12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613411" y="3122625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1.4%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3055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 descr="C:\Users\verashih\AppData\Local\Microsoft\Windows\INetCache\Content.MSO\36EF9725.tm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9" t="27281"/>
          <a:stretch/>
        </p:blipFill>
        <p:spPr bwMode="auto">
          <a:xfrm>
            <a:off x="3733519" y="2368004"/>
            <a:ext cx="5183784" cy="19119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4"/>
          <p:cNvSpPr txBox="1">
            <a:spLocks/>
          </p:cNvSpPr>
          <p:nvPr/>
        </p:nvSpPr>
        <p:spPr>
          <a:xfrm>
            <a:off x="2166910" y="500042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zh-TW" altLang="en-US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調查結果</a:t>
            </a:r>
            <a:r>
              <a:rPr lang="en-US" altLang="zh-TW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輕食區</a:t>
            </a:r>
            <a:r>
              <a:rPr lang="en-US" altLang="zh-TW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400" kern="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763300"/>
              </p:ext>
            </p:extLst>
          </p:nvPr>
        </p:nvGraphicFramePr>
        <p:xfrm>
          <a:off x="4367808" y="5966472"/>
          <a:ext cx="30963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111-1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學期</a:t>
                      </a:r>
                      <a:endParaRPr lang="zh-TW" altLang="en-US" sz="12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97.4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％</a:t>
                      </a:r>
                      <a:endParaRPr lang="zh-TW" alt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2428316" y="4632507"/>
            <a:ext cx="750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與前期滿意率比較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可接受以上比率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) 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：</a:t>
            </a:r>
            <a:r>
              <a:rPr lang="zh-TW" altLang="en-US" u="sng" dirty="0" smtClean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ea typeface="標楷體" pitchFamily="65" charset="-120"/>
              </a:rPr>
              <a:t>上升</a:t>
            </a:r>
            <a:endParaRPr lang="zh-TW" altLang="en-US" u="sng" dirty="0">
              <a:solidFill>
                <a:srgbClr val="000000"/>
              </a:solidFill>
              <a:uFill>
                <a:solidFill>
                  <a:srgbClr val="FF0000"/>
                </a:solidFill>
              </a:uFill>
              <a:latin typeface="Arial" pitchFamily="34" charset="0"/>
              <a:ea typeface="標楷體" pitchFamily="65" charset="-12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691577"/>
              </p:ext>
            </p:extLst>
          </p:nvPr>
        </p:nvGraphicFramePr>
        <p:xfrm>
          <a:off x="4367808" y="5346775"/>
          <a:ext cx="30963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111-2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學期</a:t>
                      </a:r>
                      <a:endParaRPr lang="zh-TW" altLang="en-US" sz="11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97.5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％</a:t>
                      </a:r>
                      <a:endParaRPr lang="zh-TW" alt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703512" y="1418700"/>
            <a:ext cx="6973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、對於輕食區的整體清潔</a:t>
            </a:r>
            <a:r>
              <a:rPr lang="en-US" altLang="zh-TW" dirty="0"/>
              <a:t>light meal area cleanliness</a:t>
            </a:r>
            <a:endParaRPr lang="zh-TW" altLang="en-US" dirty="0"/>
          </a:p>
        </p:txBody>
      </p:sp>
      <p:sp>
        <p:nvSpPr>
          <p:cNvPr id="6" name="AutoShape 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679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4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831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AutoShape 6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984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AutoShape 8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136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AutoShape 10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289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" name="AutoShape 1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441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5609718" y="2951363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1.6%</a:t>
            </a:r>
            <a:endParaRPr lang="zh-TW" altLang="en-US" sz="12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634478" y="3122751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0.9%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3583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 descr="C:\Users\verashih\AppData\Local\Microsoft\Windows\INetCache\Content.MSO\D1392D40.tm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4" t="27281"/>
          <a:stretch/>
        </p:blipFill>
        <p:spPr bwMode="auto">
          <a:xfrm>
            <a:off x="3647728" y="2386115"/>
            <a:ext cx="5465924" cy="20857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4"/>
          <p:cNvSpPr txBox="1">
            <a:spLocks/>
          </p:cNvSpPr>
          <p:nvPr/>
        </p:nvSpPr>
        <p:spPr>
          <a:xfrm>
            <a:off x="2166910" y="500042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zh-TW" altLang="en-US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調查結果</a:t>
            </a:r>
            <a:r>
              <a:rPr lang="en-US" altLang="zh-TW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輕食區</a:t>
            </a:r>
            <a:r>
              <a:rPr lang="en-US" altLang="zh-TW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400" kern="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629480"/>
              </p:ext>
            </p:extLst>
          </p:nvPr>
        </p:nvGraphicFramePr>
        <p:xfrm>
          <a:off x="4562913" y="5987336"/>
          <a:ext cx="310460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111-1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學期</a:t>
                      </a:r>
                      <a:endParaRPr lang="zh-TW" altLang="en-US" sz="12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95.4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％</a:t>
                      </a:r>
                      <a:endParaRPr lang="zh-TW" alt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2703421" y="4704602"/>
            <a:ext cx="7073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與前期滿意率比較</a:t>
            </a:r>
            <a:r>
              <a:rPr lang="en-US" altLang="zh-TW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可接受以上比率</a:t>
            </a:r>
            <a:r>
              <a:rPr lang="en-US" altLang="zh-TW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) 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:</a:t>
            </a:r>
            <a:r>
              <a:rPr lang="zh-TW" altLang="en-US" u="sng" dirty="0" smtClean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ea typeface="標楷體" pitchFamily="65" charset="-120"/>
              </a:rPr>
              <a:t>下降</a:t>
            </a:r>
            <a:endParaRPr lang="zh-TW" altLang="en-US" u="sng" dirty="0">
              <a:solidFill>
                <a:srgbClr val="000000"/>
              </a:solidFill>
              <a:uFill>
                <a:solidFill>
                  <a:srgbClr val="FF0000"/>
                </a:solidFill>
              </a:uFill>
              <a:latin typeface="Arial" pitchFamily="34" charset="0"/>
              <a:ea typeface="標楷體" pitchFamily="65" charset="-12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182959"/>
              </p:ext>
            </p:extLst>
          </p:nvPr>
        </p:nvGraphicFramePr>
        <p:xfrm>
          <a:off x="4571172" y="5410735"/>
          <a:ext cx="30963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111-2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學期</a:t>
                      </a:r>
                      <a:endParaRPr lang="zh-TW" altLang="en-US" sz="11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95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％</a:t>
                      </a:r>
                      <a:endParaRPr lang="zh-TW" alt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703512" y="1418700"/>
            <a:ext cx="5674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、對於工作人員的服務態度 </a:t>
            </a:r>
            <a:r>
              <a:rPr lang="en-US" altLang="zh-TW" dirty="0"/>
              <a:t>staff service</a:t>
            </a:r>
            <a:endParaRPr lang="zh-TW" altLang="en-US" dirty="0"/>
          </a:p>
        </p:txBody>
      </p:sp>
      <p:sp>
        <p:nvSpPr>
          <p:cNvPr id="6" name="AutoShape 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679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4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831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AutoShape 6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984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AutoShape 8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136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AutoShape 10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289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" name="AutoShape 1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441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5447928" y="291928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3.2%</a:t>
            </a:r>
            <a:endParaRPr lang="zh-TW" altLang="en-US" sz="12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519936" y="3152001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1.8%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8730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 descr="C:\Users\verashih\AppData\Local\Microsoft\Windows\INetCache\Content.MSO\C09D98F7.tm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9" t="24035"/>
          <a:stretch/>
        </p:blipFill>
        <p:spPr bwMode="auto">
          <a:xfrm>
            <a:off x="3863752" y="2531150"/>
            <a:ext cx="5328593" cy="21118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4"/>
          <p:cNvSpPr txBox="1">
            <a:spLocks/>
          </p:cNvSpPr>
          <p:nvPr/>
        </p:nvSpPr>
        <p:spPr>
          <a:xfrm>
            <a:off x="2166910" y="500042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zh-TW" altLang="en-US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調查結果</a:t>
            </a:r>
            <a:r>
              <a:rPr lang="en-US" altLang="zh-TW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輕食區</a:t>
            </a:r>
            <a:r>
              <a:rPr lang="en-US" altLang="zh-TW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400" kern="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715891"/>
              </p:ext>
            </p:extLst>
          </p:nvPr>
        </p:nvGraphicFramePr>
        <p:xfrm>
          <a:off x="4521826" y="5988699"/>
          <a:ext cx="30963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111-1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學期</a:t>
                      </a:r>
                      <a:endParaRPr lang="zh-TW" altLang="en-US" sz="12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97.4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2711624" y="4797543"/>
            <a:ext cx="6929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與前期滿意率比較</a:t>
            </a:r>
            <a:r>
              <a:rPr lang="en-US" altLang="zh-TW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可接受以上比率</a:t>
            </a:r>
            <a:r>
              <a:rPr lang="en-US" altLang="zh-TW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) :</a:t>
            </a:r>
            <a:r>
              <a:rPr lang="zh-TW" altLang="en-US" u="sng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ea typeface="標楷體" pitchFamily="65" charset="-120"/>
              </a:rPr>
              <a:t>下降</a:t>
            </a: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715756"/>
              </p:ext>
            </p:extLst>
          </p:nvPr>
        </p:nvGraphicFramePr>
        <p:xfrm>
          <a:off x="4521826" y="5452464"/>
          <a:ext cx="309634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111-2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學期</a:t>
                      </a:r>
                      <a:endParaRPr lang="zh-TW" altLang="en-US" sz="11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96.2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％</a:t>
                      </a:r>
                      <a:endParaRPr lang="zh-TW" alt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753256" y="1429446"/>
            <a:ext cx="38603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餐具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感受如何</a:t>
            </a:r>
            <a:r>
              <a:rPr lang="en-US" altLang="zh-TW" dirty="0"/>
              <a:t>?</a:t>
            </a:r>
          </a:p>
          <a:p>
            <a:r>
              <a:rPr lang="en-US" altLang="zh-TW" dirty="0"/>
              <a:t>      food container cleanliness</a:t>
            </a:r>
            <a:endParaRPr lang="zh-TW" altLang="en-US" dirty="0"/>
          </a:p>
        </p:txBody>
      </p:sp>
      <p:sp>
        <p:nvSpPr>
          <p:cNvPr id="6" name="AutoShape 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679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4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831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AutoShape 6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984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AutoShape 8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136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AutoShape 10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289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" name="AutoShape 1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441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5610619" y="3189847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1.8%</a:t>
            </a:r>
            <a:endParaRPr lang="zh-TW" altLang="en-US" sz="12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624007" y="3389865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2</a:t>
            </a:r>
            <a:r>
              <a:rPr lang="en-US" altLang="zh-TW" sz="1200" dirty="0" smtClean="0"/>
              <a:t>%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6305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 descr="C:\Users\verashih\AppData\Local\Microsoft\Windows\INetCache\Content.MSO\D274707A.tm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9" t="27281"/>
          <a:stretch/>
        </p:blipFill>
        <p:spPr bwMode="auto">
          <a:xfrm>
            <a:off x="3876211" y="2648787"/>
            <a:ext cx="5052992" cy="18847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4"/>
          <p:cNvSpPr txBox="1">
            <a:spLocks/>
          </p:cNvSpPr>
          <p:nvPr/>
        </p:nvSpPr>
        <p:spPr>
          <a:xfrm>
            <a:off x="2166910" y="500042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zh-TW" altLang="en-US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調查結果</a:t>
            </a:r>
            <a:r>
              <a:rPr lang="en-US" altLang="zh-TW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輕食區</a:t>
            </a:r>
            <a:r>
              <a:rPr lang="en-US" altLang="zh-TW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400" kern="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169217"/>
              </p:ext>
            </p:extLst>
          </p:nvPr>
        </p:nvGraphicFramePr>
        <p:xfrm>
          <a:off x="4521826" y="5452464"/>
          <a:ext cx="309634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111-2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學期</a:t>
                      </a:r>
                      <a:endParaRPr lang="zh-TW" altLang="en-US" sz="11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95.7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％</a:t>
                      </a:r>
                      <a:endParaRPr lang="zh-TW" alt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753256" y="1429446"/>
            <a:ext cx="60724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對於輕食區供應的叉子和湯匙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/>
              <a:t>        </a:t>
            </a:r>
            <a:r>
              <a:rPr lang="en-US" altLang="zh-TW" dirty="0" smtClean="0"/>
              <a:t>How </a:t>
            </a:r>
            <a:r>
              <a:rPr lang="en-US" altLang="zh-TW" dirty="0"/>
              <a:t>do you feel about  the fork and spoon</a:t>
            </a:r>
            <a:endParaRPr lang="zh-TW" altLang="en-US" dirty="0"/>
          </a:p>
        </p:txBody>
      </p:sp>
      <p:sp>
        <p:nvSpPr>
          <p:cNvPr id="6" name="AutoShape 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679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4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831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AutoShape 6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984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AutoShape 8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136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AutoShape 10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289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" name="AutoShape 1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441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5585859" y="312768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2.3%</a:t>
            </a:r>
            <a:endParaRPr lang="zh-TW" altLang="en-US" sz="12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610619" y="3350325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2</a:t>
            </a:r>
            <a:r>
              <a:rPr lang="en-US" altLang="zh-TW" sz="1200" dirty="0" smtClean="0"/>
              <a:t>%</a:t>
            </a:r>
            <a:endParaRPr lang="zh-TW" altLang="en-US" sz="12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2767723" y="4773366"/>
            <a:ext cx="7660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滿意度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可</a:t>
            </a: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接受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以上比率：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前期未</a:t>
            </a: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供應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，</a:t>
            </a: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無比較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數據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)</a:t>
            </a:r>
            <a:endParaRPr lang="zh-TW" altLang="en-US" u="sng" dirty="0">
              <a:solidFill>
                <a:srgbClr val="000000"/>
              </a:solidFill>
              <a:uFill>
                <a:solidFill>
                  <a:srgbClr val="FF0000"/>
                </a:solidFill>
              </a:uFill>
              <a:latin typeface="Arial" pitchFamily="34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694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52794" y="571481"/>
            <a:ext cx="5143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TW" altLang="en-US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品軒整體滿意度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388158" y="4725144"/>
            <a:ext cx="7272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一、得分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最低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項目為「餐點的溫度」，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 滿意率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為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87.7%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二、得分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最高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項目為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餐廳整體清潔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」，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滿意率皆為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97.5%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AutoShape 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679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306189"/>
              </p:ext>
            </p:extLst>
          </p:nvPr>
        </p:nvGraphicFramePr>
        <p:xfrm>
          <a:off x="2279576" y="1484784"/>
          <a:ext cx="7128793" cy="3184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9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9706">
                  <a:extLst>
                    <a:ext uri="{9D8B030D-6E8A-4147-A177-3AD203B41FA5}">
                      <a16:colId xmlns:a16="http://schemas.microsoft.com/office/drawing/2014/main" val="3889126464"/>
                    </a:ext>
                  </a:extLst>
                </a:gridCol>
                <a:gridCol w="1799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調查結果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111-2</a:t>
                      </a:r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學期  總平均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111-1</a:t>
                      </a:r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學期</a:t>
                      </a:r>
                      <a:endParaRPr lang="en-US" altLang="zh-TW" sz="2400" b="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總平均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滿意</a:t>
                      </a:r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~</a:t>
                      </a:r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非常滿意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69.17%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67.8%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可以接受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25.23%</a:t>
                      </a:r>
                      <a:endParaRPr lang="zh-TW" altLang="en-US" sz="2400" b="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25.7%</a:t>
                      </a:r>
                      <a:endParaRPr lang="zh-TW" altLang="en-US" sz="2400" b="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不滿意度</a:t>
                      </a:r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~</a:t>
                      </a:r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非常不滿意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5.67%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6.5%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0033CC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可以接受以上滿意度</a:t>
                      </a:r>
                      <a:endParaRPr lang="zh-TW" altLang="en-US" sz="2400" b="1" dirty="0">
                        <a:solidFill>
                          <a:srgbClr val="0033CC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rgbClr val="0033CC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94.4%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rgbClr val="0033CC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93.5%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944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The End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1970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/>
          <p:cNvSpPr txBox="1">
            <a:spLocks/>
          </p:cNvSpPr>
          <p:nvPr/>
        </p:nvSpPr>
        <p:spPr>
          <a:xfrm>
            <a:off x="2432953" y="2276873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charset="-120"/>
              </a:defRPr>
            </a:lvl9pPr>
          </a:lstStyle>
          <a:p>
            <a:r>
              <a:rPr lang="zh-TW" altLang="en-US" kern="0" dirty="0">
                <a:latin typeface="標楷體" pitchFamily="65" charset="-120"/>
                <a:ea typeface="標楷體" pitchFamily="65" charset="-120"/>
              </a:rPr>
              <a:t>團膳區</a:t>
            </a:r>
            <a:r>
              <a:rPr lang="en-US" altLang="zh-TW" kern="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kern="0" dirty="0">
                <a:latin typeface="標楷體" pitchFamily="65" charset="-120"/>
                <a:ea typeface="標楷體" pitchFamily="65" charset="-120"/>
              </a:rPr>
              <a:t>昱品</a:t>
            </a:r>
            <a:r>
              <a:rPr lang="en-US" altLang="zh-TW" kern="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kern="0" dirty="0">
                <a:latin typeface="標楷體" pitchFamily="65" charset="-120"/>
                <a:ea typeface="標楷體" pitchFamily="65" charset="-120"/>
              </a:rPr>
              <a:t>滿意度調查結果</a:t>
            </a:r>
          </a:p>
        </p:txBody>
      </p:sp>
    </p:spTree>
    <p:extLst>
      <p:ext uri="{BB962C8B-B14F-4D97-AF65-F5344CB8AC3E}">
        <p14:creationId xmlns:p14="http://schemas.microsoft.com/office/powerpoint/2010/main" val="137082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2"/>
          <a:srcRect l="38193" t="56403" r="35426" b="25119"/>
          <a:stretch/>
        </p:blipFill>
        <p:spPr>
          <a:xfrm>
            <a:off x="3657730" y="2368004"/>
            <a:ext cx="4824536" cy="1900851"/>
          </a:xfrm>
          <a:prstGeom prst="rect">
            <a:avLst/>
          </a:prstGeom>
        </p:spPr>
      </p:pic>
      <p:sp>
        <p:nvSpPr>
          <p:cNvPr id="3" name="標題 4"/>
          <p:cNvSpPr txBox="1">
            <a:spLocks/>
          </p:cNvSpPr>
          <p:nvPr/>
        </p:nvSpPr>
        <p:spPr>
          <a:xfrm>
            <a:off x="2166910" y="500042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zh-TW" altLang="en-US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調查結果</a:t>
            </a:r>
            <a:r>
              <a:rPr lang="en-US" altLang="zh-TW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團膳區</a:t>
            </a:r>
            <a:r>
              <a:rPr lang="en-US" altLang="zh-TW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400" kern="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916435"/>
              </p:ext>
            </p:extLst>
          </p:nvPr>
        </p:nvGraphicFramePr>
        <p:xfrm>
          <a:off x="4115780" y="6008399"/>
          <a:ext cx="30963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111-1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學期</a:t>
                      </a:r>
                      <a:endParaRPr lang="zh-TW" altLang="en-US" sz="12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89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％</a:t>
                      </a:r>
                      <a:endParaRPr lang="zh-TW" alt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2495600" y="4778446"/>
            <a:ext cx="6497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與前期滿意率比較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可接受以上比率</a:t>
            </a:r>
            <a:r>
              <a:rPr lang="en-US" altLang="zh-TW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) 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：</a:t>
            </a:r>
            <a:r>
              <a:rPr lang="zh-TW" altLang="en-US" u="sng" dirty="0" smtClean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ea typeface="標楷體" pitchFamily="65" charset="-120"/>
              </a:rPr>
              <a:t>持平</a:t>
            </a:r>
            <a:endParaRPr lang="zh-TW" altLang="en-US" u="sng" dirty="0">
              <a:solidFill>
                <a:srgbClr val="000000"/>
              </a:solidFill>
              <a:uFill>
                <a:solidFill>
                  <a:srgbClr val="FF0000"/>
                </a:solidFill>
              </a:uFill>
              <a:latin typeface="Arial" pitchFamily="34" charset="0"/>
              <a:ea typeface="標楷體" pitchFamily="65" charset="-12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809504"/>
              </p:ext>
            </p:extLst>
          </p:nvPr>
        </p:nvGraphicFramePr>
        <p:xfrm>
          <a:off x="4115780" y="5483451"/>
          <a:ext cx="30963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111-2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學期</a:t>
                      </a:r>
                      <a:endParaRPr lang="zh-TW" altLang="en-US" sz="11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88.9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％</a:t>
                      </a:r>
                      <a:endParaRPr lang="zh-TW" alt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703512" y="1418700"/>
            <a:ext cx="4515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、對於餐點的份量 </a:t>
            </a:r>
            <a:r>
              <a:rPr lang="en-US" altLang="zh-TW" dirty="0"/>
              <a:t>meal portion</a:t>
            </a:r>
            <a:endParaRPr lang="zh-TW" altLang="en-US" dirty="0"/>
          </a:p>
        </p:txBody>
      </p:sp>
      <p:sp>
        <p:nvSpPr>
          <p:cNvPr id="6" name="AutoShape 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679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4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831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AutoShape 6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984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AutoShape 8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136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AutoShape 10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289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" name="AutoShape 1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441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593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746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AutoShape 6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898775" y="1303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5375920" y="2977208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chemeClr val="bg1"/>
                </a:solidFill>
              </a:rPr>
              <a:t>5.3%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16" name="AutoShape 2" descr="表單回應圖表。題目：1、對於餐點的份量 meal portions。回應數：546 則回應。"/>
          <p:cNvSpPr>
            <a:spLocks noChangeAspect="1" noChangeArrowheads="1"/>
          </p:cNvSpPr>
          <p:nvPr/>
        </p:nvSpPr>
        <p:spPr bwMode="auto">
          <a:xfrm>
            <a:off x="3051175" y="1455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9" name="AutoShape 6" descr="表單回應圖表。題目：1、對於餐點的份量 meal portions。回應數：546 則回應。"/>
          <p:cNvSpPr>
            <a:spLocks noChangeAspect="1" noChangeArrowheads="1"/>
          </p:cNvSpPr>
          <p:nvPr/>
        </p:nvSpPr>
        <p:spPr bwMode="auto">
          <a:xfrm>
            <a:off x="3203575" y="1608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5459652" y="2701031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7.7%</a:t>
            </a:r>
            <a:endParaRPr lang="zh-TW" altLang="en-US" sz="12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5555940" y="305446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3.4%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1653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 descr="C:\Users\verashih\AppData\Local\Microsoft\Windows\INetCache\Content.MSO\AE0EAD9D.tm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0" t="24432" b="6885"/>
          <a:stretch/>
        </p:blipFill>
        <p:spPr bwMode="auto">
          <a:xfrm>
            <a:off x="3503712" y="2300526"/>
            <a:ext cx="5373459" cy="19925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4"/>
          <p:cNvSpPr txBox="1">
            <a:spLocks/>
          </p:cNvSpPr>
          <p:nvPr/>
        </p:nvSpPr>
        <p:spPr>
          <a:xfrm>
            <a:off x="2261284" y="591004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zh-TW" altLang="en-US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調查結果</a:t>
            </a:r>
            <a:r>
              <a:rPr lang="en-US" altLang="zh-TW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團膳區</a:t>
            </a:r>
            <a:r>
              <a:rPr lang="en-US" altLang="zh-TW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400" kern="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043008"/>
              </p:ext>
            </p:extLst>
          </p:nvPr>
        </p:nvGraphicFramePr>
        <p:xfrm>
          <a:off x="4367808" y="5454196"/>
          <a:ext cx="30963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111-2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學期</a:t>
                      </a:r>
                      <a:endParaRPr lang="zh-TW" altLang="en-US" sz="12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91.5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％</a:t>
                      </a:r>
                      <a:endParaRPr lang="zh-TW" alt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2444025" y="4843199"/>
            <a:ext cx="6785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與前期滿意率比較</a:t>
            </a:r>
            <a:r>
              <a:rPr lang="en-US" altLang="zh-TW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可接受以上比率</a:t>
            </a:r>
            <a:r>
              <a:rPr lang="en-US" altLang="zh-TW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) 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：</a:t>
            </a:r>
            <a:r>
              <a:rPr lang="zh-TW" altLang="en-US" u="sng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ea typeface="標楷體" pitchFamily="65" charset="-120"/>
              </a:rPr>
              <a:t>上升</a:t>
            </a: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44674"/>
              </p:ext>
            </p:extLst>
          </p:nvPr>
        </p:nvGraphicFramePr>
        <p:xfrm>
          <a:off x="4367808" y="5974368"/>
          <a:ext cx="30963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111-1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學期</a:t>
                      </a:r>
                      <a:endParaRPr lang="zh-TW" altLang="en-US" sz="11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87.7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％</a:t>
                      </a:r>
                      <a:endParaRPr lang="zh-TW" alt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703513" y="1418700"/>
            <a:ext cx="6312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、對於餐點的口味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食物的甜鹹度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 </a:t>
            </a:r>
            <a:r>
              <a:rPr lang="en-US" altLang="zh-TW" dirty="0"/>
              <a:t>food taste</a:t>
            </a:r>
            <a:endParaRPr lang="zh-TW" altLang="en-US" dirty="0"/>
          </a:p>
        </p:txBody>
      </p:sp>
      <p:sp>
        <p:nvSpPr>
          <p:cNvPr id="6" name="AutoShape 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679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4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831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AutoShape 6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984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AutoShape 8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136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AutoShape 10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289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" name="AutoShape 1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441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593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746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AutoShape 6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898775" y="1303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5333443" y="283286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6.3%</a:t>
            </a:r>
            <a:endParaRPr lang="zh-TW" altLang="en-US" sz="12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5398353" y="3109863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2.2%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6165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 descr="C:\Users\verashih\AppData\Local\Microsoft\Windows\INetCache\Content.MSO\70517AA7.tm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4" t="27281" b="7808"/>
          <a:stretch/>
        </p:blipFill>
        <p:spPr bwMode="auto">
          <a:xfrm>
            <a:off x="3262937" y="2368004"/>
            <a:ext cx="5234078" cy="17932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4"/>
          <p:cNvSpPr txBox="1">
            <a:spLocks/>
          </p:cNvSpPr>
          <p:nvPr/>
        </p:nvSpPr>
        <p:spPr>
          <a:xfrm>
            <a:off x="2166910" y="500042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zh-TW" altLang="en-US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調查結果</a:t>
            </a:r>
            <a:r>
              <a:rPr lang="en-US" altLang="zh-TW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團膳區</a:t>
            </a:r>
            <a:r>
              <a:rPr lang="en-US" altLang="zh-TW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400" kern="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50126"/>
              </p:ext>
            </p:extLst>
          </p:nvPr>
        </p:nvGraphicFramePr>
        <p:xfrm>
          <a:off x="4160720" y="5912126"/>
          <a:ext cx="30963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111-1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學期</a:t>
                      </a:r>
                      <a:endParaRPr lang="zh-TW" altLang="en-US" sz="12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81.7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％</a:t>
                      </a:r>
                      <a:endParaRPr lang="zh-TW" alt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2290636" y="4731420"/>
            <a:ext cx="7073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與前期滿意率比較</a:t>
            </a:r>
            <a:r>
              <a:rPr lang="en-US" altLang="zh-TW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可接受以上比率</a:t>
            </a:r>
            <a:r>
              <a:rPr lang="en-US" altLang="zh-TW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) </a:t>
            </a: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：</a:t>
            </a:r>
            <a:r>
              <a:rPr lang="zh-TW" altLang="en-US" u="sng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ea typeface="標楷體" pitchFamily="65" charset="-120"/>
              </a:rPr>
              <a:t>上升</a:t>
            </a: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145929"/>
              </p:ext>
            </p:extLst>
          </p:nvPr>
        </p:nvGraphicFramePr>
        <p:xfrm>
          <a:off x="4160720" y="5451484"/>
          <a:ext cx="30963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111-2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學期</a:t>
                      </a:r>
                      <a:endParaRPr lang="zh-TW" altLang="en-US" sz="11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84.7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％</a:t>
                      </a:r>
                      <a:endParaRPr lang="zh-TW" alt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703512" y="1418700"/>
            <a:ext cx="5416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、對於餐點的溫度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food temperature</a:t>
            </a:r>
            <a:endParaRPr lang="zh-TW" altLang="en-US" dirty="0"/>
          </a:p>
        </p:txBody>
      </p:sp>
      <p:sp>
        <p:nvSpPr>
          <p:cNvPr id="6" name="AutoShape 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679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4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831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AutoShape 6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984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AutoShape 8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136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AutoShape 10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289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" name="AutoShape 1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441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593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746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AutoShape 6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898775" y="1303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5087888" y="305778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3.6%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6165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 descr="C:\Users\verashih\AppData\Local\Microsoft\Windows\INetCache\Content.MSO\C827ABEA.tm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7" t="24550" b="5628"/>
          <a:stretch/>
        </p:blipFill>
        <p:spPr bwMode="auto">
          <a:xfrm>
            <a:off x="3719736" y="2230995"/>
            <a:ext cx="5400600" cy="1948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4"/>
          <p:cNvSpPr txBox="1">
            <a:spLocks/>
          </p:cNvSpPr>
          <p:nvPr/>
        </p:nvSpPr>
        <p:spPr>
          <a:xfrm>
            <a:off x="2166910" y="500042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zh-TW" altLang="en-US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調查結果</a:t>
            </a:r>
            <a:r>
              <a:rPr lang="en-US" altLang="zh-TW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團膳區</a:t>
            </a:r>
            <a:r>
              <a:rPr lang="en-US" altLang="zh-TW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400" kern="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915337"/>
              </p:ext>
            </p:extLst>
          </p:nvPr>
        </p:nvGraphicFramePr>
        <p:xfrm>
          <a:off x="4262699" y="5824607"/>
          <a:ext cx="30963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111-1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學期</a:t>
                      </a:r>
                      <a:endParaRPr lang="zh-TW" altLang="en-US" sz="12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93.5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％</a:t>
                      </a:r>
                      <a:endParaRPr lang="zh-TW" alt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2289175" y="4789199"/>
            <a:ext cx="7001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與前期滿意率比較</a:t>
            </a:r>
            <a:r>
              <a:rPr lang="en-US" altLang="zh-TW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可接受以上比率</a:t>
            </a:r>
            <a:r>
              <a:rPr lang="en-US" altLang="zh-TW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) </a:t>
            </a: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：</a:t>
            </a:r>
            <a:r>
              <a:rPr lang="zh-TW" altLang="en-US" u="sng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ea typeface="標楷體" pitchFamily="65" charset="-120"/>
              </a:rPr>
              <a:t>持平</a:t>
            </a: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036266"/>
              </p:ext>
            </p:extLst>
          </p:nvPr>
        </p:nvGraphicFramePr>
        <p:xfrm>
          <a:off x="4262699" y="5352315"/>
          <a:ext cx="30963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111-2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學期</a:t>
                      </a:r>
                      <a:endParaRPr lang="zh-TW" altLang="en-US" sz="11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93.2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％</a:t>
                      </a:r>
                      <a:endParaRPr lang="zh-TW" alt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703513" y="1418700"/>
            <a:ext cx="5262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、對於餐點的衛生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food sanitation</a:t>
            </a:r>
            <a:endParaRPr lang="zh-TW" altLang="en-US" dirty="0"/>
          </a:p>
        </p:txBody>
      </p:sp>
      <p:sp>
        <p:nvSpPr>
          <p:cNvPr id="6" name="AutoShape 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679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4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831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AutoShape 6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984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AutoShape 8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136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AutoShape 10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289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" name="AutoShape 1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441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593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746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AutoShape 6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898775" y="1303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5555940" y="2790417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4.5%</a:t>
            </a:r>
            <a:endParaRPr lang="zh-TW" altLang="en-US" sz="12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5555940" y="305183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2.3%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6165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 descr="C:\Users\verashih\AppData\Local\Microsoft\Windows\INetCache\Content.MSO\1ED9F5E9.tm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8" t="26545" b="6955"/>
          <a:stretch/>
        </p:blipFill>
        <p:spPr bwMode="auto">
          <a:xfrm>
            <a:off x="3503712" y="2266051"/>
            <a:ext cx="5544615" cy="19205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4"/>
          <p:cNvSpPr txBox="1">
            <a:spLocks/>
          </p:cNvSpPr>
          <p:nvPr/>
        </p:nvSpPr>
        <p:spPr>
          <a:xfrm>
            <a:off x="2166910" y="500042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zh-TW" altLang="en-US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調查結果</a:t>
            </a:r>
            <a:r>
              <a:rPr lang="en-US" altLang="zh-TW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團膳區</a:t>
            </a:r>
            <a:r>
              <a:rPr lang="en-US" altLang="zh-TW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400" kern="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89058"/>
              </p:ext>
            </p:extLst>
          </p:nvPr>
        </p:nvGraphicFramePr>
        <p:xfrm>
          <a:off x="4197545" y="5848091"/>
          <a:ext cx="30963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111-1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學期</a:t>
                      </a:r>
                      <a:endParaRPr lang="zh-TW" altLang="en-US" sz="12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90.3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％</a:t>
                      </a:r>
                      <a:endParaRPr lang="zh-TW" alt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2539787" y="4614196"/>
            <a:ext cx="6785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與前期滿意率比較</a:t>
            </a:r>
            <a:r>
              <a:rPr lang="en-US" altLang="zh-TW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可接受以上比率</a:t>
            </a:r>
            <a:r>
              <a:rPr lang="en-US" altLang="zh-TW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) </a:t>
            </a: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：</a:t>
            </a:r>
            <a:r>
              <a:rPr lang="zh-TW" altLang="en-US" u="sng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ea typeface="標楷體" pitchFamily="65" charset="-120"/>
              </a:rPr>
              <a:t>上升</a:t>
            </a: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261206"/>
              </p:ext>
            </p:extLst>
          </p:nvPr>
        </p:nvGraphicFramePr>
        <p:xfrm>
          <a:off x="4197545" y="5356011"/>
          <a:ext cx="309634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83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111-2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學期</a:t>
                      </a:r>
                      <a:endParaRPr lang="zh-TW" altLang="en-US" sz="11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93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％</a:t>
                      </a:r>
                      <a:endParaRPr lang="zh-TW" alt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703512" y="1418700"/>
            <a:ext cx="5724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、對於甜湯或鹹湯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sweet or salt soup</a:t>
            </a:r>
            <a:endParaRPr lang="zh-TW" altLang="en-US" dirty="0"/>
          </a:p>
        </p:txBody>
      </p:sp>
      <p:sp>
        <p:nvSpPr>
          <p:cNvPr id="6" name="AutoShape 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679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4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831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AutoShape 6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984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AutoShape 8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136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AutoShape 10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289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" name="AutoShape 1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441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593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746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AutoShape 6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898775" y="1303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5349673" y="2771627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4.3%</a:t>
            </a:r>
            <a:endParaRPr lang="zh-TW" altLang="en-US" sz="12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5355064" y="3041511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2.7%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6165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 descr="C:\Users\verashih\AppData\Local\Microsoft\Windows\INetCache\Content.MSO\F639FD54.tm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9" t="27281" r="10408"/>
          <a:stretch/>
        </p:blipFill>
        <p:spPr bwMode="auto">
          <a:xfrm>
            <a:off x="3575720" y="2283577"/>
            <a:ext cx="4752528" cy="20579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4"/>
          <p:cNvSpPr txBox="1">
            <a:spLocks/>
          </p:cNvSpPr>
          <p:nvPr/>
        </p:nvSpPr>
        <p:spPr>
          <a:xfrm>
            <a:off x="2166910" y="500042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zh-TW" altLang="en-US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調查結果</a:t>
            </a:r>
            <a:r>
              <a:rPr lang="en-US" altLang="zh-TW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團膳區</a:t>
            </a:r>
            <a:r>
              <a:rPr lang="en-US" altLang="zh-TW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400" kern="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445489"/>
              </p:ext>
            </p:extLst>
          </p:nvPr>
        </p:nvGraphicFramePr>
        <p:xfrm>
          <a:off x="4228034" y="5856670"/>
          <a:ext cx="30963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111-1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學期</a:t>
                      </a:r>
                      <a:endParaRPr lang="zh-TW" altLang="en-US" sz="12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93.3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％</a:t>
                      </a:r>
                      <a:endParaRPr lang="zh-TW" alt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2495600" y="4704670"/>
            <a:ext cx="7577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與前期滿意率比較</a:t>
            </a:r>
            <a:r>
              <a:rPr lang="en-US" altLang="zh-TW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可接受以上比率</a:t>
            </a:r>
            <a:r>
              <a:rPr lang="en-US" altLang="zh-TW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) </a:t>
            </a:r>
            <a:r>
              <a:rPr lang="zh-TW" altLang="en-US" dirty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：</a:t>
            </a:r>
            <a:r>
              <a:rPr lang="zh-TW" altLang="en-US" u="sng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ea typeface="標楷體" pitchFamily="65" charset="-120"/>
              </a:rPr>
              <a:t>持平</a:t>
            </a: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994482"/>
              </p:ext>
            </p:extLst>
          </p:nvPr>
        </p:nvGraphicFramePr>
        <p:xfrm>
          <a:off x="4228034" y="5365507"/>
          <a:ext cx="30963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111-2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學期</a:t>
                      </a:r>
                      <a:endParaRPr lang="zh-TW" altLang="en-US" sz="11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93.3</a:t>
                      </a:r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％</a:t>
                      </a:r>
                      <a:endParaRPr lang="zh-TW" alt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703512" y="1418700"/>
            <a:ext cx="2560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、對於水果 </a:t>
            </a:r>
            <a:r>
              <a:rPr lang="en-US" altLang="zh-TW" dirty="0"/>
              <a:t>fruit</a:t>
            </a:r>
            <a:endParaRPr lang="zh-TW" altLang="en-US" dirty="0"/>
          </a:p>
        </p:txBody>
      </p:sp>
      <p:sp>
        <p:nvSpPr>
          <p:cNvPr id="6" name="AutoShape 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679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4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831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AutoShape 6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1984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AutoShape 8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136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AutoShape 10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289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" name="AutoShape 1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441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2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593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746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AutoShape 6" descr="表單回應圖表。題目：1、對於餐點的份量 meal portion。回應數：730 則回應。"/>
          <p:cNvSpPr>
            <a:spLocks noChangeAspect="1" noChangeArrowheads="1"/>
          </p:cNvSpPr>
          <p:nvPr/>
        </p:nvSpPr>
        <p:spPr bwMode="auto">
          <a:xfrm>
            <a:off x="2898775" y="1303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5663952" y="3049216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chemeClr val="bg1"/>
                </a:solidFill>
              </a:rPr>
              <a:t>4.4%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5267908" y="274968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4.5%</a:t>
            </a:r>
            <a:endParaRPr lang="zh-TW" altLang="en-US" sz="12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5401036" y="300798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2.2%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6165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預設簡報設計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佈景主題1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康橋最新簡報底圖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3003</TotalTime>
  <Words>1230</Words>
  <Application>Microsoft Office PowerPoint</Application>
  <PresentationFormat>寬螢幕</PresentationFormat>
  <Paragraphs>239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27</vt:i4>
      </vt:variant>
    </vt:vector>
  </HeadingPairs>
  <TitlesOfParts>
    <vt:vector size="36" baseType="lpstr">
      <vt:lpstr>Arial Unicode MS</vt:lpstr>
      <vt:lpstr>新細明體</vt:lpstr>
      <vt:lpstr>標楷體</vt:lpstr>
      <vt:lpstr>Arial</vt:lpstr>
      <vt:lpstr>Calibri</vt:lpstr>
      <vt:lpstr>Times New Roman</vt:lpstr>
      <vt:lpstr>2_預設簡報設計</vt:lpstr>
      <vt:lpstr>佈景主題1</vt:lpstr>
      <vt:lpstr>康橋最新簡報底圖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輕食區(品軒) 滿意度調查結果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The End</vt:lpstr>
    </vt:vector>
  </TitlesOfParts>
  <Company>KNSH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KNSH</dc:creator>
  <cp:lastModifiedBy>石慧玲(Vera_Shih)</cp:lastModifiedBy>
  <cp:revision>229</cp:revision>
  <dcterms:created xsi:type="dcterms:W3CDTF">2004-07-19T03:25:45Z</dcterms:created>
  <dcterms:modified xsi:type="dcterms:W3CDTF">2023-07-28T08:32:26Z</dcterms:modified>
</cp:coreProperties>
</file>